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5143500" cx="9144000"/>
  <p:notesSz cx="6858000" cy="9144000"/>
  <p:embeddedFontLst>
    <p:embeddedFont>
      <p:font typeface="Average"/>
      <p:regular r:id="rId22"/>
    </p:embeddedFont>
    <p:embeddedFont>
      <p:font typeface="Oswald"/>
      <p:regular r:id="rId23"/>
      <p:bold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12C57C1-653B-423E-8651-F40493BC2124}">
  <a:tblStyle styleId="{712C57C1-653B-423E-8651-F40493BC212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font" Target="fonts/Average-regular.fntdata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24" Type="http://schemas.openxmlformats.org/officeDocument/2006/relationships/font" Target="fonts/Oswald-bold.fntdata"/><Relationship Id="rId12" Type="http://schemas.openxmlformats.org/officeDocument/2006/relationships/slide" Target="slides/slide6.xml"/><Relationship Id="rId23" Type="http://schemas.openxmlformats.org/officeDocument/2006/relationships/font" Target="fonts/Oswald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3b88a9f829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3b88a9f829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3b88a9f829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3b88a9f829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3b88a9f829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3b88a9f829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1ee90c4680_0_2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1ee90c4680_0_2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3b88a9f829_1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3b88a9f829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1ee90c4680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1ee90c4680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1ee90c4680_0_2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1ee90c4680_0_2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3b88a9f82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3b88a9f82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3b88a9f82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3b88a9f82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3b88a9f82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3b88a9f82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3b88a9f82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3b88a9f82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3b88a9f829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3b88a9f829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3b88a9f829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3b88a9f829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1ee90c468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1ee90c468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ww.ncbi.nlm.nih.gov/pmc/articles/PMC4455841/#sec-13titl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No Really, I Can’t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Executive Dysfunction in Dynamics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Effects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2"/>
          <p:cNvSpPr txBox="1"/>
          <p:nvPr>
            <p:ph idx="1" type="body"/>
          </p:nvPr>
        </p:nvSpPr>
        <p:spPr>
          <a:xfrm>
            <a:off x="311700" y="1152475"/>
            <a:ext cx="8520600" cy="37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Decision paralysis</a:t>
            </a:r>
            <a:br>
              <a:rPr lang="en"/>
            </a:br>
            <a:r>
              <a:rPr lang="en"/>
              <a:t>	The inability to make decisions due to fear of making the wrong choice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Decision fatigue</a:t>
            </a:r>
            <a:br>
              <a:rPr lang="en"/>
            </a:br>
            <a:r>
              <a:rPr lang="en"/>
              <a:t>	The </a:t>
            </a:r>
            <a:r>
              <a:rPr lang="en"/>
              <a:t>deterioration of quality decision making after an extended period of time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Overstimulation</a:t>
            </a:r>
            <a:endParaRPr/>
          </a:p>
        </p:txBody>
      </p:sp>
      <p:graphicFrame>
        <p:nvGraphicFramePr>
          <p:cNvPr id="116" name="Google Shape;116;p22"/>
          <p:cNvGraphicFramePr/>
          <p:nvPr/>
        </p:nvGraphicFramePr>
        <p:xfrm>
          <a:off x="804950" y="331808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{712C57C1-653B-423E-8651-F40493BC2124}</a:tableStyleId>
              </a:tblPr>
              <a:tblGrid>
                <a:gridCol w="2413000"/>
                <a:gridCol w="2413000"/>
                <a:gridCol w="2413000"/>
              </a:tblGrid>
              <a:tr h="15556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Self</a:t>
                      </a:r>
                      <a:endParaRPr sz="1800">
                        <a:solidFill>
                          <a:schemeClr val="accent3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Confidence</a:t>
                      </a:r>
                      <a:endParaRPr sz="1800">
                        <a:solidFill>
                          <a:schemeClr val="accent3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Self-worth</a:t>
                      </a:r>
                      <a:endParaRPr sz="1800">
                        <a:solidFill>
                          <a:schemeClr val="accent3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Authority</a:t>
                      </a:r>
                      <a:endParaRPr sz="1800">
                        <a:solidFill>
                          <a:schemeClr val="accent3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Partner</a:t>
                      </a:r>
                      <a:endParaRPr sz="1800">
                        <a:solidFill>
                          <a:schemeClr val="accent3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Question competence</a:t>
                      </a:r>
                      <a:endParaRPr sz="1800">
                        <a:solidFill>
                          <a:schemeClr val="accent3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Disappointment</a:t>
                      </a:r>
                      <a:endParaRPr sz="1800">
                        <a:solidFill>
                          <a:schemeClr val="accent3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Dissatisfaction</a:t>
                      </a:r>
                      <a:endParaRPr sz="1800">
                        <a:solidFill>
                          <a:schemeClr val="accent3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Dynamic</a:t>
                      </a:r>
                      <a:endParaRPr sz="1800">
                        <a:solidFill>
                          <a:schemeClr val="accent3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Friction</a:t>
                      </a:r>
                      <a:endParaRPr sz="1800">
                        <a:solidFill>
                          <a:schemeClr val="accent3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3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Distance</a:t>
                      </a:r>
                      <a:br>
                        <a:rPr lang="en" sz="1800">
                          <a:solidFill>
                            <a:schemeClr val="accent3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</a:br>
                      <a:r>
                        <a:rPr lang="en" sz="1800">
                          <a:solidFill>
                            <a:schemeClr val="accent3"/>
                          </a:solidFill>
                          <a:latin typeface="Average"/>
                          <a:ea typeface="Average"/>
                          <a:cs typeface="Average"/>
                          <a:sym typeface="Average"/>
                        </a:rPr>
                        <a:t>Disconnection</a:t>
                      </a:r>
                      <a:endParaRPr sz="1800">
                        <a:solidFill>
                          <a:schemeClr val="accent3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accent3"/>
                        </a:solidFill>
                        <a:latin typeface="Average"/>
                        <a:ea typeface="Average"/>
                        <a:cs typeface="Average"/>
                        <a:sym typeface="Average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"/>
          <p:cNvSpPr txBox="1"/>
          <p:nvPr>
            <p:ph type="title"/>
          </p:nvPr>
        </p:nvSpPr>
        <p:spPr>
          <a:xfrm>
            <a:off x="311700" y="3185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What to do?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3"/>
          <p:cNvSpPr txBox="1"/>
          <p:nvPr>
            <p:ph idx="1" type="body"/>
          </p:nvPr>
        </p:nvSpPr>
        <p:spPr>
          <a:xfrm>
            <a:off x="311700" y="1005500"/>
            <a:ext cx="8520600" cy="374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Awareness</a:t>
            </a:r>
            <a:br>
              <a:rPr lang="en" sz="1600"/>
            </a:br>
            <a:r>
              <a:rPr lang="en" sz="1600"/>
              <a:t>	What is your executive dysfunction related to?</a:t>
            </a:r>
            <a:br>
              <a:rPr lang="en" sz="1600"/>
            </a:br>
            <a:r>
              <a:rPr lang="en" sz="1600"/>
              <a:t>	What are your problem areas? </a:t>
            </a:r>
            <a:br>
              <a:rPr lang="en" sz="1600"/>
            </a:br>
            <a:r>
              <a:rPr lang="en" sz="1600"/>
              <a:t>	How do these affect your dynamic?</a:t>
            </a:r>
            <a:br>
              <a:rPr lang="en" sz="1600"/>
            </a:br>
            <a:r>
              <a:rPr lang="en" sz="1600"/>
              <a:t>	Are there triggers related to these?</a:t>
            </a:r>
            <a:br>
              <a:rPr lang="en" sz="1600"/>
            </a:br>
            <a:r>
              <a:rPr lang="en" sz="1600"/>
              <a:t>	What are your feelings about these areas?</a:t>
            </a:r>
            <a:br>
              <a:rPr lang="en" sz="1600"/>
            </a:br>
            <a:r>
              <a:rPr lang="en" sz="1600"/>
              <a:t>	What expectations do you have of yourself in the dynamic?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600"/>
              <a:t>Communication</a:t>
            </a:r>
            <a:br>
              <a:rPr lang="en" sz="1600"/>
            </a:br>
            <a:r>
              <a:rPr lang="en" sz="1600"/>
              <a:t>	How do you address an issue that is brought to your attention?</a:t>
            </a:r>
            <a:br>
              <a:rPr lang="en" sz="1600"/>
            </a:br>
            <a:r>
              <a:rPr lang="en" sz="1600"/>
              <a:t>	How can you convey an issue to someone else in the moment?</a:t>
            </a:r>
            <a:br>
              <a:rPr lang="en" sz="1600"/>
            </a:br>
            <a:r>
              <a:rPr lang="en" sz="1600"/>
              <a:t>	What can you and your D-type/s-type do when there is a moment of conflict?</a:t>
            </a:r>
            <a:endParaRPr sz="1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What to do?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Negotiation</a:t>
            </a:r>
            <a:br>
              <a:rPr lang="en" sz="1600"/>
            </a:br>
            <a:r>
              <a:rPr lang="en" sz="1600"/>
              <a:t>	Are there responsibilities that can be changed?</a:t>
            </a:r>
            <a:br>
              <a:rPr lang="en" sz="1600"/>
            </a:br>
            <a:r>
              <a:rPr lang="en" sz="1600"/>
              <a:t>	Are there areas of control that need to be released?</a:t>
            </a:r>
            <a:br>
              <a:rPr lang="en" sz="1600"/>
            </a:br>
            <a:r>
              <a:rPr lang="en" sz="1600"/>
              <a:t>	In what situations are exceptions or distance from the dynamic allowed?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Adaptation</a:t>
            </a:r>
            <a:br>
              <a:rPr lang="en" sz="1600"/>
            </a:br>
            <a:r>
              <a:rPr lang="en" sz="1600"/>
              <a:t>	Can modifications be made to your approach to the dynamic?</a:t>
            </a:r>
            <a:br>
              <a:rPr lang="en" sz="1600"/>
            </a:br>
            <a:r>
              <a:rPr lang="en" sz="1600"/>
              <a:t>	Is there a similar option to ___?</a:t>
            </a:r>
            <a:br>
              <a:rPr lang="en" sz="1600"/>
            </a:br>
            <a:r>
              <a:rPr lang="en" sz="1600"/>
              <a:t>	How can this situation be tailored to your needs?</a:t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600"/>
              <a:t>Mitigation</a:t>
            </a:r>
            <a:br>
              <a:rPr lang="en" sz="1600"/>
            </a:br>
            <a:r>
              <a:rPr lang="en" sz="1600"/>
              <a:t>	Can negative stimuli be avoided or minimized?</a:t>
            </a:r>
            <a:br>
              <a:rPr lang="en" sz="1600"/>
            </a:br>
            <a:r>
              <a:rPr lang="en" sz="1600"/>
              <a:t>	Are there </a:t>
            </a:r>
            <a:r>
              <a:rPr lang="en" sz="1600"/>
              <a:t>accommodations</a:t>
            </a:r>
            <a:r>
              <a:rPr lang="en" sz="1600"/>
              <a:t> that can be made?</a:t>
            </a:r>
            <a:endParaRPr sz="1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What to do?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Incorporation</a:t>
            </a:r>
            <a:br>
              <a:rPr lang="en"/>
            </a:br>
            <a:r>
              <a:rPr lang="en"/>
              <a:t>	How can the dynamic better support you?</a:t>
            </a:r>
            <a:br>
              <a:rPr lang="en"/>
            </a:br>
            <a:r>
              <a:rPr lang="en"/>
              <a:t>	In what ways can your dynamic be a tool for your executive dysfunction?</a:t>
            </a:r>
            <a:br>
              <a:rPr lang="en"/>
            </a:br>
            <a:r>
              <a:rPr lang="en"/>
              <a:t>	In what ways can your executive dysfunction be a tool in your dynamic?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My own attitude adjustments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26"/>
          <p:cNvSpPr txBox="1"/>
          <p:nvPr>
            <p:ph idx="1" type="body"/>
          </p:nvPr>
        </p:nvSpPr>
        <p:spPr>
          <a:xfrm>
            <a:off x="311700" y="11103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am I really managing here?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How do I want to feel?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Your dynamic is meant to serve </a:t>
            </a:r>
            <a:r>
              <a:rPr b="1" lang="en"/>
              <a:t>YOU.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Your s-type can be in charge.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If something doesn’t </a:t>
            </a:r>
            <a:r>
              <a:rPr lang="en"/>
              <a:t>accommodate</a:t>
            </a:r>
            <a:r>
              <a:rPr lang="en"/>
              <a:t> you, change it.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Solutions can change over time.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Multi-pronged attack: Address the underlying problem, manage the symptoms.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If you don’t have your own executive functioning capabilities, store-bought is fine.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Manage your expectations in a way that’s fair to you.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Thanks!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Thrive team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Thrive attendees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Moderator: Spinfrog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Text source: </a:t>
            </a:r>
            <a:r>
              <a:rPr lang="en">
                <a:solidFill>
                  <a:schemeClr val="hlink"/>
                </a:solidFill>
                <a:uFill>
                  <a:noFill/>
                </a:uFill>
                <a:hlinkClick r:id="rId3"/>
              </a:rPr>
              <a:t>https://www.ncbi.nlm.nih.gov/pmc/articles/PMC4455841/#sec-13title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My slave: Tora Vorare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About Rooster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Pronouns: they/them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Master to slave Tora Vorare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Polyamorous latine enby, leather kinkster for two years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CPTSD, ADHD, depression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Interests: cigars, whips, gardening, cooking, d&amp;d</a:t>
            </a:r>
            <a:endParaRPr sz="1800"/>
          </a:p>
        </p:txBody>
      </p:sp>
      <p:sp>
        <p:nvSpPr>
          <p:cNvPr id="67" name="Google Shape;67;p1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Lived in: California, Idaho, Nevada</a:t>
            </a:r>
            <a:br>
              <a:rPr lang="en" sz="1800"/>
            </a:br>
            <a:r>
              <a:rPr lang="en" sz="1800"/>
              <a:t>	Colorado, Wyoming, Arizona</a:t>
            </a:r>
            <a:br>
              <a:rPr lang="en" sz="1800"/>
            </a:br>
            <a:r>
              <a:rPr lang="en" sz="1800"/>
              <a:t>Currently in: Texas(derogatory)</a:t>
            </a:r>
            <a:br>
              <a:rPr lang="en" sz="1800"/>
            </a:br>
            <a:r>
              <a:rPr lang="en" sz="1800"/>
              <a:t>Next: Michigan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/>
              <a:t>Fun Fact:</a:t>
            </a:r>
            <a:br>
              <a:rPr lang="en" sz="1800"/>
            </a:br>
            <a:r>
              <a:rPr lang="en" sz="1800"/>
              <a:t>Worked as a pirate, no I will not elaborate.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What is executive dysfunction?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314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four main components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Working Memory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Inhibition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Set shifting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Fluency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Working Memory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chemeClr val="lt1"/>
                </a:highlight>
              </a:rPr>
              <a:t>L</a:t>
            </a:r>
            <a:r>
              <a:rPr lang="en">
                <a:highlight>
                  <a:schemeClr val="lt1"/>
                </a:highlight>
              </a:rPr>
              <a:t>imited capacity system that enables us to temporarily process, store, and manipulate information in conscious awareness</a:t>
            </a:r>
            <a:br>
              <a:rPr lang="en">
                <a:highlight>
                  <a:schemeClr val="lt1"/>
                </a:highlight>
              </a:rPr>
            </a:br>
            <a:endParaRPr>
              <a:highlight>
                <a:schemeClr val="lt1"/>
              </a:highlight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highlight>
                  <a:schemeClr val="lt1"/>
                </a:highlight>
              </a:rPr>
              <a:t>Absentmindedness</a:t>
            </a:r>
            <a:br>
              <a:rPr lang="en">
                <a:highlight>
                  <a:schemeClr val="lt1"/>
                </a:highlight>
              </a:rPr>
            </a:br>
            <a:endParaRPr>
              <a:highlight>
                <a:schemeClr val="lt1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highlight>
                  <a:schemeClr val="lt1"/>
                </a:highlight>
              </a:rPr>
              <a:t>Trouble focusing</a:t>
            </a:r>
            <a:br>
              <a:rPr lang="en">
                <a:highlight>
                  <a:schemeClr val="lt1"/>
                </a:highlight>
              </a:rPr>
            </a:br>
            <a:endParaRPr>
              <a:highlight>
                <a:schemeClr val="lt1"/>
              </a:highlight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highlight>
                  <a:schemeClr val="lt1"/>
                </a:highlight>
              </a:rPr>
              <a:t>Difficulty recalling from memory</a:t>
            </a:r>
            <a:endParaRPr>
              <a:highlight>
                <a:schemeClr val="lt1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Inhibition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9522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Ability to hold back a predominant, automatic, or previously learned response that may be inappropriate or irrelevant in the present context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With inhibition comes difficulty actively ignoring irrelevant or even penalizing stimuli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Stimming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Echolalia or echopraxia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Overstimulation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Impulsivity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Set Shifting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 </a:t>
            </a:r>
            <a:r>
              <a:rPr lang="en"/>
              <a:t>Ability to modify attention and behavior in response to changing circumstances and demands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Difficulty multitasking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Rigid thinking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Recurring thoughts or behaviors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Difficulty with transition tasks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Hyperfocus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Fluency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Ability to maximize the production of verbal or visual information in a specific time period, while avoiding repeating responses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Word retrieval difficulty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Visual </a:t>
            </a:r>
            <a:r>
              <a:rPr lang="en"/>
              <a:t>retrieval</a:t>
            </a:r>
            <a:r>
              <a:rPr lang="en"/>
              <a:t> difficulty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Face blindness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Lack of initiation or inertia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Disorganization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Responsibilities as a D-type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Determined by the type of relationship and the discussed expectations of the people involved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Negotiating scenes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Providing aftercare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Scene safety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Designing punishments or rewards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Enforcing rules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Setting or keeping boundaries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Managing the s-type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Responsibilities as an s-type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Determined by the type of relationship and the discussed expectations of the people involved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Submission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Following set rules or perceived rules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Fulfilling on-the-spot requests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In-the-moment availability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Anticipatory service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Reflecting the D-type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